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412" r:id="rId28"/>
    <p:sldId id="413" r:id="rId29"/>
    <p:sldId id="411" r:id="rId30"/>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12/28/2013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34</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11:12 "And from the days of John the Baptist until now the kingdom of heaven suffers violence, and the violent take it by force.  </a:t>
            </a:r>
            <a:r>
              <a:rPr lang="en-US" baseline="30000" dirty="0"/>
              <a:t>13</a:t>
            </a:r>
            <a:r>
              <a:rPr lang="en-US" dirty="0"/>
              <a:t> "For all the prophets and the law prophesied until John.  </a:t>
            </a:r>
            <a:r>
              <a:rPr lang="en-US" baseline="30000" dirty="0"/>
              <a:t>14</a:t>
            </a:r>
            <a:r>
              <a:rPr lang="en-US" dirty="0"/>
              <a:t> "And if you are willing to receive </a:t>
            </a:r>
            <a:r>
              <a:rPr lang="en-US" i="1" dirty="0"/>
              <a:t>it, </a:t>
            </a:r>
            <a:r>
              <a:rPr lang="en-US" dirty="0"/>
              <a:t>he is Elijah who is to come.  </a:t>
            </a:r>
            <a:r>
              <a:rPr lang="en-US" baseline="30000" dirty="0"/>
              <a:t>15</a:t>
            </a:r>
            <a:r>
              <a:rPr lang="en-US" dirty="0"/>
              <a:t> "He who has ears to hear, let him hear!  </a:t>
            </a:r>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Admitted to be one of the difficult passages of the New Testament, this verse in all probability was accurately understood and expounded by </a:t>
            </a:r>
            <a:r>
              <a:rPr lang="en-US" dirty="0" err="1"/>
              <a:t>McGarvey</a:t>
            </a:r>
            <a:r>
              <a:rPr lang="en-US" dirty="0"/>
              <a:t> who wrote:</a:t>
            </a:r>
          </a:p>
          <a:p>
            <a:r>
              <a:rPr lang="en-US" dirty="0"/>
              <a:t>Jesus here pictures the kingdom of heaven as a besieged city. The city is shut up, but the enemies which surround it storm its walls and try to force an entrance ... The gates of Christ's kingdom were not opened until the day of Pentecost (Acts 2); but men, hearing it was about to be opened, sought to enter it prematurely, not by the gates which God would open, ... but by such breaches as they themselves sought to make in its walls.[3]</a:t>
            </a:r>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Instances of such violence are: (1) Some tried to make him king by force (John 6:15). (2) the mother of James and John sought to obtain secular appointments for her sons in the kingdom (Matthew 20:21). (3) Some supposed the kingdom would appear immediately (Luke 19:11). (4) The apostles quarreled over who should be the greatest (Luke 22:24-30). (5) The apostles themselves seemed anxious for it to be done "at this time" (Acts 1:6). Furthermore, they envisioned a restoration of rule to Israel! </a:t>
            </a:r>
            <a:r>
              <a:rPr lang="en-US" dirty="0" err="1"/>
              <a:t>McGarvey</a:t>
            </a:r>
            <a:r>
              <a:rPr lang="en-US" dirty="0"/>
              <a:t> further wrote:</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people were full of preconceived ideas with regard to the kingdom, and each one sought to hasten and enjoy its pleasures as one who impatiently seizes upon a bud and seeks with his fingers to force it to bloom. The context shows that even John the Baptist was then seeking to force the kingdom.[4] (Coffman commentary on Matthew). </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11:16 "But to what shall I liken this generation? It is like children sitting in the marketplaces and calling to their companions,  </a:t>
            </a:r>
            <a:r>
              <a:rPr lang="en-US" baseline="30000" dirty="0"/>
              <a:t>17</a:t>
            </a:r>
            <a:r>
              <a:rPr lang="en-US" dirty="0"/>
              <a:t> "and saying: 'We played the flute for you, And you did not dance; We mourned to you, And you did not lament.'  </a:t>
            </a:r>
            <a:r>
              <a:rPr lang="en-US" baseline="30000" dirty="0"/>
              <a:t>18</a:t>
            </a:r>
            <a:r>
              <a:rPr lang="en-US" dirty="0"/>
              <a:t> "For John came neither eating nor drinking, and they say, 'He has a demon.'  </a:t>
            </a:r>
            <a:r>
              <a:rPr lang="en-US" baseline="30000" dirty="0"/>
              <a:t>19</a:t>
            </a:r>
            <a:r>
              <a:rPr lang="en-US" dirty="0"/>
              <a:t> "The Son of Man came eating and drinking, and they say, 'Look, a glutton and a winebibber, a friend of tax collectors and sinners!' But wisdom is justified by her children."</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15:20  "Remember the word that I said to you, 'A servant is not greater than his master.' If they persecuted Me, they will also persecute you.</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But wisdom is justified by her children.</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Matthew 11:20 Then He began to rebuke the cities in which most of His mighty works had been done, because they did not repent:  </a:t>
            </a:r>
            <a:r>
              <a:rPr lang="en-US" sz="2600" baseline="30000" dirty="0"/>
              <a:t>21</a:t>
            </a:r>
            <a:r>
              <a:rPr lang="en-US" sz="2600" dirty="0"/>
              <a:t> "Woe to you, </a:t>
            </a:r>
            <a:r>
              <a:rPr lang="en-US" sz="2600" dirty="0" err="1"/>
              <a:t>Chorazin</a:t>
            </a:r>
            <a:r>
              <a:rPr lang="en-US" sz="2600" dirty="0"/>
              <a:t>! Woe to you, Bethsaida! For if the mighty works which were done in you had been done in </a:t>
            </a:r>
            <a:r>
              <a:rPr lang="en-US" sz="2600" dirty="0" err="1"/>
              <a:t>Tyre</a:t>
            </a:r>
            <a:r>
              <a:rPr lang="en-US" sz="2600" dirty="0"/>
              <a:t> and Sidon, they would have repented long ago in sackcloth and ashes.  </a:t>
            </a:r>
            <a:r>
              <a:rPr lang="en-US" sz="2600" baseline="30000" dirty="0"/>
              <a:t>22</a:t>
            </a:r>
            <a:r>
              <a:rPr lang="en-US" sz="2600" dirty="0"/>
              <a:t> "But I say to you, it will be more tolerable for </a:t>
            </a:r>
            <a:r>
              <a:rPr lang="en-US" sz="2600" dirty="0" err="1"/>
              <a:t>Tyre</a:t>
            </a:r>
            <a:r>
              <a:rPr lang="en-US" sz="2600" dirty="0"/>
              <a:t> and Sidon in the day of judgment than for you.  </a:t>
            </a:r>
            <a:r>
              <a:rPr lang="en-US" sz="2600" baseline="30000" dirty="0"/>
              <a:t>23</a:t>
            </a:r>
            <a:r>
              <a:rPr lang="en-US" sz="2600" dirty="0"/>
              <a:t> "And you, Capernaum, who are exalted to heaven, will be brought down to Hades; for if the mighty works which were done in you had been done in Sodom, it would have remained until this day.  </a:t>
            </a:r>
            <a:r>
              <a:rPr lang="en-US" sz="2600" baseline="30000" dirty="0"/>
              <a:t>24</a:t>
            </a:r>
            <a:r>
              <a:rPr lang="en-US" sz="2600" dirty="0"/>
              <a:t> "But I say to you that it shall be more tolerable for the land of Sodom in the day of judgment than for you."</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11:25 At that time Jesus answered and said, "I thank You, Father, Lord of heaven and earth, that You have hidden these things from </a:t>
            </a:r>
            <a:r>
              <a:rPr lang="en-US" i="1" dirty="0"/>
              <a:t>the </a:t>
            </a:r>
            <a:r>
              <a:rPr lang="en-US" dirty="0"/>
              <a:t>wise and prudent and have revealed them to babes.  </a:t>
            </a:r>
            <a:r>
              <a:rPr lang="en-US" baseline="30000" dirty="0"/>
              <a:t>26</a:t>
            </a:r>
            <a:r>
              <a:rPr lang="en-US" dirty="0"/>
              <a:t> "Even so, Father, for so it seemed good in Your sight.  </a:t>
            </a:r>
            <a:r>
              <a:rPr lang="en-US" baseline="30000" dirty="0"/>
              <a:t>27</a:t>
            </a:r>
            <a:r>
              <a:rPr lang="en-US" dirty="0"/>
              <a:t> "All things have been delivered to Me by My Father, and no one knows the Son except the Father. Nor does anyone know the Father except the Son, and </a:t>
            </a:r>
            <a:r>
              <a:rPr lang="en-US" i="1" dirty="0"/>
              <a:t>the one </a:t>
            </a:r>
            <a:r>
              <a:rPr lang="en-US" dirty="0"/>
              <a:t>to whom the Son wills to reveal </a:t>
            </a:r>
            <a:r>
              <a:rPr lang="en-US" i="1" dirty="0"/>
              <a:t>Him.</a:t>
            </a:r>
            <a:r>
              <a:rPr lang="en-US" dirty="0"/>
              <a:t>  </a:t>
            </a:r>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14:6 Jesus said to him, "I am the way, the truth, and the life. No one comes to the Father except through Me.  </a:t>
            </a:r>
            <a:r>
              <a:rPr lang="en-US" baseline="30000" dirty="0"/>
              <a:t>7</a:t>
            </a:r>
            <a:r>
              <a:rPr lang="en-US" dirty="0"/>
              <a:t> " If you had known Me, you would have known My Father also; and from now on you know Him and have seen Him."</a:t>
            </a:r>
          </a:p>
          <a:p>
            <a:r>
              <a:rPr lang="en-US" dirty="0"/>
              <a:t> </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There are two accounts of what Jesus said in Luke 7:24-35 and Matthew 11:7-19. </a:t>
            </a:r>
            <a:endParaRPr lang="en-US" dirty="0"/>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11:28"Come to Me, all </a:t>
            </a:r>
            <a:r>
              <a:rPr lang="en-US" i="1" dirty="0"/>
              <a:t>you </a:t>
            </a:r>
            <a:r>
              <a:rPr lang="en-US" dirty="0"/>
              <a:t>who labor and are heavy laden, and I will give you rest.  </a:t>
            </a:r>
            <a:r>
              <a:rPr lang="en-US" baseline="30000" dirty="0"/>
              <a:t>29</a:t>
            </a:r>
            <a:r>
              <a:rPr lang="en-US" dirty="0"/>
              <a:t> "Take My yoke upon you and learn from Me, for I am gentle and lowly in heart, and you will find rest for your souls.  </a:t>
            </a:r>
            <a:r>
              <a:rPr lang="en-US" baseline="30000" dirty="0"/>
              <a:t>30</a:t>
            </a:r>
            <a:r>
              <a:rPr lang="en-US" dirty="0"/>
              <a:t> "For My yoke </a:t>
            </a:r>
            <a:r>
              <a:rPr lang="en-US" i="1" dirty="0"/>
              <a:t>is </a:t>
            </a:r>
            <a:r>
              <a:rPr lang="en-US" dirty="0"/>
              <a:t>easy and My burden is light." </a:t>
            </a:r>
          </a:p>
          <a:p>
            <a:r>
              <a:rPr lang="en-US" dirty="0"/>
              <a:t> </a:t>
            </a:r>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12:1 Then, six days before the Passover, Jesus came to Bethany, where Lazarus was who had been dead, whom He had raised from the dead.  </a:t>
            </a:r>
            <a:r>
              <a:rPr lang="en-US" baseline="30000" dirty="0"/>
              <a:t>2</a:t>
            </a:r>
            <a:r>
              <a:rPr lang="en-US" dirty="0"/>
              <a:t> There they made Him a supper; and Martha served, but Lazarus was one of those who sat at the table with Him.  </a:t>
            </a:r>
            <a:r>
              <a:rPr lang="en-US" baseline="30000" dirty="0"/>
              <a:t>3</a:t>
            </a:r>
            <a:r>
              <a:rPr lang="en-US" dirty="0"/>
              <a:t> Then Mary took a pound of very costly oil of spikenard, anointed the feet of Jesus, and wiped His feet with her hair. And the house was filled with the fragrance of the oil.  </a:t>
            </a:r>
            <a:r>
              <a:rPr lang="en-US" baseline="30000" dirty="0"/>
              <a:t>4</a:t>
            </a:r>
            <a:r>
              <a:rPr lang="en-US" dirty="0"/>
              <a:t> Then one of His disciples, Judas Iscariot, Simon's </a:t>
            </a:r>
            <a:r>
              <a:rPr lang="en-US" i="1" dirty="0"/>
              <a:t>son, </a:t>
            </a:r>
            <a:r>
              <a:rPr lang="en-US" dirty="0"/>
              <a:t>who would betray Him, said,  </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5</a:t>
            </a:r>
            <a:r>
              <a:rPr lang="en-US" dirty="0"/>
              <a:t> "Why was this fragrant oil not sold for three hundred denarii and given to the poor?"  </a:t>
            </a:r>
            <a:r>
              <a:rPr lang="en-US" baseline="30000" dirty="0"/>
              <a:t>6</a:t>
            </a:r>
            <a:r>
              <a:rPr lang="en-US" dirty="0"/>
              <a:t> This he said, not that he cared for the poor, but because he was a thief, and had the money box; and he used to take what was put in it.  </a:t>
            </a:r>
            <a:r>
              <a:rPr lang="en-US" baseline="30000" dirty="0"/>
              <a:t>7</a:t>
            </a:r>
            <a:r>
              <a:rPr lang="en-US" dirty="0"/>
              <a:t> But Jesus said, "Let her alone; she has kept this for the day of My burial.  </a:t>
            </a:r>
            <a:r>
              <a:rPr lang="en-US" baseline="30000" dirty="0"/>
              <a:t>8</a:t>
            </a:r>
            <a:r>
              <a:rPr lang="en-US" dirty="0"/>
              <a:t> "For the poor you have with you always, but Me you do not have always."</a:t>
            </a:r>
            <a:endParaRPr lang="en-US" dirty="0"/>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Luke 7:36 Then one of the Pharisees asked Him to eat with him. And He went to the Pharisee's house, and sat down to eat.  </a:t>
            </a:r>
            <a:r>
              <a:rPr lang="en-US" sz="2600" baseline="30000" dirty="0"/>
              <a:t>37</a:t>
            </a:r>
            <a:r>
              <a:rPr lang="en-US" sz="2600" dirty="0"/>
              <a:t> And behold, a woman in the city who was a sinner, when she knew that </a:t>
            </a:r>
            <a:r>
              <a:rPr lang="en-US" sz="2600" i="1" dirty="0"/>
              <a:t>Jesus </a:t>
            </a:r>
            <a:r>
              <a:rPr lang="en-US" sz="2600" dirty="0"/>
              <a:t>sat at the table in the Pharisee's house, brought an alabaster flask of fragrant oil,  </a:t>
            </a:r>
            <a:r>
              <a:rPr lang="en-US" sz="2600" baseline="30000" dirty="0"/>
              <a:t>38</a:t>
            </a:r>
            <a:r>
              <a:rPr lang="en-US" sz="2600" dirty="0"/>
              <a:t> and stood at His feet behind </a:t>
            </a:r>
            <a:r>
              <a:rPr lang="en-US" sz="2600" i="1" dirty="0"/>
              <a:t>Him </a:t>
            </a:r>
            <a:r>
              <a:rPr lang="en-US" sz="2600" dirty="0"/>
              <a:t>weeping; and she began to wash His feet with her tears, and wiped </a:t>
            </a:r>
            <a:r>
              <a:rPr lang="en-US" sz="2600" i="1" dirty="0"/>
              <a:t>them </a:t>
            </a:r>
            <a:r>
              <a:rPr lang="en-US" sz="2600" dirty="0"/>
              <a:t>with the hair of her head; and she kissed His feet and anointed </a:t>
            </a:r>
            <a:r>
              <a:rPr lang="en-US" sz="2600" i="1" dirty="0"/>
              <a:t>them </a:t>
            </a:r>
            <a:r>
              <a:rPr lang="en-US" sz="2600" dirty="0"/>
              <a:t>with the fragrant oil.  </a:t>
            </a:r>
            <a:r>
              <a:rPr lang="en-US" sz="2600" baseline="30000" dirty="0"/>
              <a:t>39</a:t>
            </a:r>
            <a:r>
              <a:rPr lang="en-US" sz="2600" dirty="0"/>
              <a:t> Now when the Pharisee who had invited Him saw </a:t>
            </a:r>
            <a:r>
              <a:rPr lang="en-US" sz="2600" i="1" dirty="0"/>
              <a:t>this, </a:t>
            </a:r>
            <a:r>
              <a:rPr lang="en-US" sz="2600" dirty="0"/>
              <a:t>he spoke to himself, saying, "This man, if He were a prophet, would know who and what manner of woman </a:t>
            </a:r>
            <a:r>
              <a:rPr lang="en-US" sz="2600" i="1" dirty="0"/>
              <a:t>this is </a:t>
            </a:r>
            <a:r>
              <a:rPr lang="en-US" sz="2600" dirty="0"/>
              <a:t>who is touching Him, for she is a sinner</a:t>
            </a:r>
            <a:r>
              <a:rPr lang="en-US" sz="2600" dirty="0" smtClean="0"/>
              <a:t>."</a:t>
            </a:r>
            <a:endParaRPr lang="en-US" sz="2600" dirty="0"/>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baseline="30000" dirty="0"/>
              <a:t>40</a:t>
            </a:r>
            <a:r>
              <a:rPr lang="en-US" sz="2600" dirty="0"/>
              <a:t> And Jesus answered and said to him, "Simon, I have something to say to you." So he said, "Teacher, say it."  </a:t>
            </a:r>
            <a:r>
              <a:rPr lang="en-US" sz="2600" baseline="30000" dirty="0"/>
              <a:t>41</a:t>
            </a:r>
            <a:r>
              <a:rPr lang="en-US" sz="2600" dirty="0"/>
              <a:t> "There was a certain creditor who had two debtors. One owed five hundred denarii, and the other fifty.  </a:t>
            </a:r>
            <a:r>
              <a:rPr lang="en-US" sz="2600" baseline="30000" dirty="0"/>
              <a:t>42</a:t>
            </a:r>
            <a:r>
              <a:rPr lang="en-US" sz="2600" dirty="0"/>
              <a:t> "And when they had nothing with which to repay, he freely forgave them both. Tell Me, therefore, which of them will love him more?"  </a:t>
            </a:r>
            <a:r>
              <a:rPr lang="en-US" sz="2600" baseline="30000" dirty="0"/>
              <a:t>43</a:t>
            </a:r>
            <a:r>
              <a:rPr lang="en-US" sz="2600" dirty="0"/>
              <a:t> Simon answered and said, "I suppose the </a:t>
            </a:r>
            <a:r>
              <a:rPr lang="en-US" sz="2600" i="1" dirty="0"/>
              <a:t>one </a:t>
            </a:r>
            <a:r>
              <a:rPr lang="en-US" sz="2600" dirty="0"/>
              <a:t>whom he forgave more." And He said to him, "You have rightly judged."  </a:t>
            </a:r>
            <a:r>
              <a:rPr lang="en-US" sz="2600" baseline="30000" dirty="0"/>
              <a:t>44</a:t>
            </a:r>
            <a:r>
              <a:rPr lang="en-US" sz="2600" dirty="0"/>
              <a:t> Then He turned to the woman and said to Simon, "Do you see this woman? I entered your house; you gave Me no water for My feet, but she has washed My feet with her tears and wiped </a:t>
            </a:r>
            <a:r>
              <a:rPr lang="en-US" sz="2600" i="1" dirty="0"/>
              <a:t>them </a:t>
            </a:r>
            <a:r>
              <a:rPr lang="en-US" sz="2600" dirty="0"/>
              <a:t>with the hair of her head.  </a:t>
            </a:r>
            <a:endParaRPr lang="en-US" sz="2600" dirty="0"/>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45</a:t>
            </a:r>
            <a:r>
              <a:rPr lang="en-US" dirty="0"/>
              <a:t> "You gave Me no kiss, but this woman has not ceased to kiss My feet since the time I came in.  </a:t>
            </a:r>
            <a:r>
              <a:rPr lang="en-US" baseline="30000" dirty="0"/>
              <a:t>46</a:t>
            </a:r>
            <a:r>
              <a:rPr lang="en-US" dirty="0"/>
              <a:t> "You did not anoint My head with oil, but this woman has anointed My feet with fragrant oil.  </a:t>
            </a:r>
            <a:r>
              <a:rPr lang="en-US" baseline="30000" dirty="0"/>
              <a:t>47</a:t>
            </a:r>
            <a:r>
              <a:rPr lang="en-US" dirty="0"/>
              <a:t> "Therefore I say to you, her sins, </a:t>
            </a:r>
            <a:r>
              <a:rPr lang="en-US" i="1" dirty="0"/>
              <a:t>which are </a:t>
            </a:r>
            <a:r>
              <a:rPr lang="en-US" dirty="0"/>
              <a:t>many, are forgiven, for she loved much. But to whom little is forgiven, </a:t>
            </a:r>
            <a:r>
              <a:rPr lang="en-US" i="1" dirty="0"/>
              <a:t>the same </a:t>
            </a:r>
            <a:r>
              <a:rPr lang="en-US" dirty="0"/>
              <a:t>loves little."  </a:t>
            </a:r>
            <a:r>
              <a:rPr lang="en-US" baseline="30000" dirty="0"/>
              <a:t>48</a:t>
            </a:r>
            <a:r>
              <a:rPr lang="en-US" dirty="0"/>
              <a:t> Then He said to her, "Your sins are forgiven."  </a:t>
            </a:r>
            <a:r>
              <a:rPr lang="en-US" baseline="30000" dirty="0"/>
              <a:t>49</a:t>
            </a:r>
            <a:r>
              <a:rPr lang="en-US" dirty="0"/>
              <a:t> And those who sat at the table with Him began to say to themselves, "Who is this who even forgives sins?"  </a:t>
            </a:r>
            <a:r>
              <a:rPr lang="en-US" baseline="30000" dirty="0"/>
              <a:t>50</a:t>
            </a:r>
            <a:r>
              <a:rPr lang="en-US" dirty="0"/>
              <a:t> Then He said to the woman, "Your faith has saved you. Go in peace."</a:t>
            </a:r>
            <a:endParaRPr lang="en-US" dirty="0"/>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262979"/>
          </a:xfrm>
          <a:prstGeom prst="rect">
            <a:avLst/>
          </a:prstGeom>
          <a:noFill/>
        </p:spPr>
        <p:txBody>
          <a:bodyPr wrap="square" rtlCol="0">
            <a:spAutoFit/>
          </a:bodyPr>
          <a:lstStyle/>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Simon the Pharisee was not a great host and was critical of Jesus (Luke 7)</a:t>
            </a:r>
          </a:p>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Simon the leper has nothing negative said about him. (Other accounts)</a:t>
            </a:r>
          </a:p>
          <a:p>
            <a:pPr marL="457200" indent="-457200">
              <a:buFont typeface="Arial" pitchFamily="34" charset="0"/>
              <a:buChar char="•"/>
            </a:pPr>
            <a:endPar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Jesus rebukes Simon the Pharisee </a:t>
            </a:r>
            <a:r>
              <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(Luke 7</a:t>
            </a: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a:t>
            </a:r>
          </a:p>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Jesus rebukes the disciples </a:t>
            </a:r>
            <a:r>
              <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(Other accounts)</a:t>
            </a:r>
          </a:p>
          <a:p>
            <a:pPr marL="457200" indent="-457200">
              <a:buFont typeface="Arial" pitchFamily="34" charset="0"/>
              <a:buChar char="•"/>
            </a:pPr>
            <a:endPar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a:p>
            <a:pPr marL="457200" indent="-457200">
              <a:buFont typeface="Arial" pitchFamily="34" charset="0"/>
              <a:buChar char="•"/>
            </a:pPr>
            <a:r>
              <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John the Baptist was still alive (Lk.7:19</a:t>
            </a: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a:t>
            </a:r>
          </a:p>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John the Baptist was dead </a:t>
            </a:r>
            <a:r>
              <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(Other accounts)</a:t>
            </a:r>
          </a:p>
          <a:p>
            <a:pPr marL="457200" indent="-457200">
              <a:buFont typeface="Arial" pitchFamily="34" charset="0"/>
              <a:buChar char="•"/>
            </a:pPr>
            <a:endPar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a:p>
            <a:pPr marL="457200" indent="-457200">
              <a:buFont typeface="Arial" pitchFamily="34" charset="0"/>
              <a:buChar char="•"/>
            </a:pPr>
            <a:endPar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fade">
                                      <p:cBhvr>
                                        <p:cTn id="19" dur="1000"/>
                                        <p:tgtEl>
                                          <p:spTgt spid="2">
                                            <p:txEl>
                                              <p:pRg st="6" end="6"/>
                                            </p:txEl>
                                          </p:spTgt>
                                        </p:tgtEl>
                                      </p:cBhvr>
                                    </p:animEffect>
                                    <p:anim calcmode="lin" valueType="num">
                                      <p:cBhvr>
                                        <p:cTn id="2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7" end="7"/>
                                            </p:txEl>
                                          </p:spTgt>
                                        </p:tgtEl>
                                        <p:attrNameLst>
                                          <p:attrName>style.visibility</p:attrName>
                                        </p:attrNameLst>
                                      </p:cBhvr>
                                      <p:to>
                                        <p:strVal val="visible"/>
                                      </p:to>
                                    </p:set>
                                    <p:animEffect transition="in" filter="fade">
                                      <p:cBhvr>
                                        <p:cTn id="24" dur="1000"/>
                                        <p:tgtEl>
                                          <p:spTgt spid="2">
                                            <p:txEl>
                                              <p:pRg st="7" end="7"/>
                                            </p:txEl>
                                          </p:spTgt>
                                        </p:tgtEl>
                                      </p:cBhvr>
                                    </p:animEffect>
                                    <p:anim calcmode="lin" valueType="num">
                                      <p:cBhvr>
                                        <p:cTn id="25"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417415"/>
          </a:xfrm>
          <a:prstGeom prst="rect">
            <a:avLst/>
          </a:prstGeom>
          <a:noFill/>
        </p:spPr>
        <p:txBody>
          <a:bodyPr wrap="square" rtlCol="0">
            <a:spAutoFit/>
          </a:bodyPr>
          <a:lstStyle/>
          <a:p>
            <a:pPr marL="457200" indent="-457200">
              <a:buFont typeface="Arial" pitchFamily="34" charset="0"/>
              <a:buChar char="•"/>
            </a:pPr>
            <a:r>
              <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Jesus was in Galilee (</a:t>
            </a:r>
            <a:r>
              <a:rPr lang="en-US" dirty="0" err="1">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Lk</a:t>
            </a:r>
            <a:r>
              <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 7:11</a:t>
            </a: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a:t>
            </a:r>
          </a:p>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Jesus was in </a:t>
            </a:r>
            <a:r>
              <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Bethany in </a:t>
            </a: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Judea</a:t>
            </a:r>
          </a:p>
          <a:p>
            <a:pPr marL="457200" indent="-457200">
              <a:buFont typeface="Arial" pitchFamily="34" charset="0"/>
              <a:buChar char="•"/>
            </a:pPr>
            <a:endPar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Mary, or I should say the unnamed woman of Luke 7, was a known sinner</a:t>
            </a:r>
          </a:p>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Mary of the other accounts was known as a godly woman. Otherwise, the Jews would have had nothing to do with her (Jn. 11:19)</a:t>
            </a:r>
          </a:p>
          <a:p>
            <a:pPr marL="457200" indent="-457200">
              <a:buFont typeface="Arial" pitchFamily="34" charset="0"/>
              <a:buChar char="•"/>
            </a:pPr>
            <a:endPar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In Luke 7 the purpose of the anointing was  done out of humility by a woman needing forgiveness.</a:t>
            </a:r>
          </a:p>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In the other accounts, the purpose was to anoint Jesus for His burial. </a:t>
            </a:r>
          </a:p>
          <a:p>
            <a:endPar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a:p>
            <a:pPr marL="457200" indent="-457200">
              <a:buFont typeface="Arial" pitchFamily="34" charset="0"/>
              <a:buChar char="•"/>
            </a:pPr>
            <a:endPar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a:p>
            <a:pPr marL="457200" indent="-457200">
              <a:buFont typeface="Arial" pitchFamily="34" charset="0"/>
              <a:buChar char="•"/>
            </a:pPr>
            <a:endPar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p:txBody>
      </p:sp>
    </p:spTree>
    <p:extLst>
      <p:ext uri="{BB962C8B-B14F-4D97-AF65-F5344CB8AC3E}">
        <p14:creationId xmlns:p14="http://schemas.microsoft.com/office/powerpoint/2010/main" val="37714271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970318"/>
          </a:xfrm>
          <a:prstGeom prst="rect">
            <a:avLst/>
          </a:prstGeom>
          <a:noFill/>
        </p:spPr>
        <p:txBody>
          <a:bodyPr wrap="square" rtlCol="0">
            <a:spAutoFit/>
          </a:bodyPr>
          <a:lstStyle/>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The woman of Luke 7 was crying, was a known sinner, and wiped away her tears from Jesus’ feet with her hair. </a:t>
            </a:r>
          </a:p>
          <a:p>
            <a:pPr marL="457200" indent="-457200">
              <a:buFont typeface="Arial" pitchFamily="34" charset="0"/>
              <a:buChar char="•"/>
            </a:pPr>
            <a:r>
              <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rPr>
              <a:t>Mary of the other accounts was not crying, was not a known sinner, and wiped away the excess oil from Jesus’ feet with her hair. </a:t>
            </a:r>
          </a:p>
          <a:p>
            <a:endPar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a:p>
            <a:pPr marL="457200" indent="-457200">
              <a:buFont typeface="Arial" pitchFamily="34" charset="0"/>
              <a:buChar char="•"/>
            </a:pPr>
            <a:endParaRPr lang="en-US" dirty="0" smtClean="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a:p>
            <a:pPr marL="457200" indent="-457200">
              <a:buFont typeface="Arial" pitchFamily="34" charset="0"/>
              <a:buChar char="•"/>
            </a:pPr>
            <a:endParaRPr lang="en-US" dirty="0">
              <a:ln w="12700" cmpd="sng">
                <a:gradFill>
                  <a:gsLst>
                    <a:gs pos="0">
                      <a:srgbClr val="000000"/>
                    </a:gs>
                    <a:gs pos="20000">
                      <a:srgbClr val="000040"/>
                    </a:gs>
                    <a:gs pos="50000">
                      <a:srgbClr val="400040"/>
                    </a:gs>
                    <a:gs pos="75000">
                      <a:srgbClr val="8F0040"/>
                    </a:gs>
                    <a:gs pos="89999">
                      <a:srgbClr val="F27300"/>
                    </a:gs>
                    <a:gs pos="100000">
                      <a:srgbClr val="FFBF00"/>
                    </a:gs>
                  </a:gsLst>
                  <a:lin ang="5400000" scaled="0"/>
                </a:gradFill>
              </a:ln>
              <a:effectLst>
                <a:innerShdw blurRad="114300">
                  <a:prstClr val="black"/>
                </a:innerShdw>
              </a:effectLst>
            </a:endParaRPr>
          </a:p>
        </p:txBody>
      </p:sp>
    </p:spTree>
    <p:extLst>
      <p:ext uri="{BB962C8B-B14F-4D97-AF65-F5344CB8AC3E}">
        <p14:creationId xmlns:p14="http://schemas.microsoft.com/office/powerpoint/2010/main" val="2107649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98652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11:7 As they departed, Jesus began to say to the multitudes concerning John: "What did you go out into the wilderness to see? A reed shaken by the wind?  </a:t>
            </a:r>
            <a:r>
              <a:rPr lang="en-US" baseline="30000" dirty="0"/>
              <a:t>8</a:t>
            </a:r>
            <a:r>
              <a:rPr lang="en-US" dirty="0"/>
              <a:t> "But what did you go out to see? A man clothed in soft garments? Indeed, those who wear soft </a:t>
            </a:r>
            <a:r>
              <a:rPr lang="en-US" i="1" dirty="0"/>
              <a:t>clothing </a:t>
            </a:r>
            <a:r>
              <a:rPr lang="en-US" dirty="0"/>
              <a:t>are in kings' houses.  </a:t>
            </a:r>
            <a:r>
              <a:rPr lang="en-US" baseline="30000" dirty="0"/>
              <a:t>9</a:t>
            </a:r>
            <a:r>
              <a:rPr lang="en-US" dirty="0"/>
              <a:t> "But what did you go out to see? A prophet? Yes, I say to you, and more than a prophet.  </a:t>
            </a:r>
            <a:r>
              <a:rPr lang="en-US" baseline="30000" dirty="0"/>
              <a:t>10</a:t>
            </a:r>
            <a:r>
              <a:rPr lang="en-US" dirty="0"/>
              <a:t> "For this is </a:t>
            </a:r>
            <a:r>
              <a:rPr lang="en-US" i="1" dirty="0"/>
              <a:t>he </a:t>
            </a:r>
            <a:r>
              <a:rPr lang="en-US" dirty="0"/>
              <a:t>of whom it is written: 'Behold, I send My messenger before Your face, Who will prepare Your way before You.'  </a:t>
            </a:r>
            <a:r>
              <a:rPr lang="en-US" baseline="30000" dirty="0"/>
              <a:t>11</a:t>
            </a:r>
            <a:r>
              <a:rPr lang="en-US" dirty="0"/>
              <a:t> "Assuredly, I say to you, among those born of women there has not risen one greater than John the Baptist; but he who is least in the kingdom of heaven is greater than he.  </a:t>
            </a:r>
          </a:p>
          <a:p>
            <a:r>
              <a:rPr lang="en-US" dirty="0"/>
              <a:t> </a:t>
            </a:r>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Malachi 3:1 "Behold, I send My messenger, And he will prepare the way before Me. And the Lord, whom you seek, Will suddenly come to His temple, Even the Messenger of the covenant, In whom you delight. Behold, He is coming," Says the LORD of hosts.</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1:15 "For he will be great in the sight of the Lord, and shall drink neither wine nor strong drink. He will also be filled with the Holy Spirit, even from his mother's womb.</a:t>
            </a:r>
          </a:p>
          <a:p>
            <a:r>
              <a:rPr lang="en-US" dirty="0"/>
              <a:t> </a:t>
            </a:r>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but he who is least in the kingdom of heaven is greater than he.</a:t>
            </a:r>
          </a:p>
          <a:p>
            <a:r>
              <a:rPr lang="en-US" dirty="0"/>
              <a:t> </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16:18 "And I also say to you that you are Peter, and on this rock I will build My church, and the gates of Hades shall not prevail against it.</a:t>
            </a:r>
          </a:p>
          <a:p>
            <a:r>
              <a:rPr lang="en-US" dirty="0"/>
              <a:t> </a:t>
            </a:r>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7:29 And when all the people heard </a:t>
            </a:r>
            <a:r>
              <a:rPr lang="en-US" i="1" dirty="0"/>
              <a:t>Him, </a:t>
            </a:r>
            <a:r>
              <a:rPr lang="en-US" dirty="0"/>
              <a:t>even the tax collectors justified God, having been baptized with the baptism of John.  </a:t>
            </a:r>
            <a:r>
              <a:rPr lang="en-US" baseline="30000" dirty="0"/>
              <a:t>30</a:t>
            </a:r>
            <a:r>
              <a:rPr lang="en-US" dirty="0"/>
              <a:t> But the Pharisees and lawyers rejected the will of God for themselves, not having been baptized by him.</a:t>
            </a:r>
          </a:p>
        </p:txBody>
      </p:sp>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28:19 "Go therefore and make disciples of all the nations, baptizing them in the name of the Father and of the Son and of the Holy Spirit,  </a:t>
            </a:r>
            <a:r>
              <a:rPr lang="en-US" baseline="30000" dirty="0"/>
              <a:t>20</a:t>
            </a:r>
            <a:r>
              <a:rPr lang="en-US" dirty="0"/>
              <a:t> "teaching them to observe all things that I have commanded you; and lo, I am with you always, </a:t>
            </a:r>
            <a:r>
              <a:rPr lang="en-US" i="1" dirty="0"/>
              <a:t>even </a:t>
            </a:r>
            <a:r>
              <a:rPr lang="en-US" dirty="0"/>
              <a:t>to the end of the age." Amen.</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2553</TotalTime>
  <Words>2025</Words>
  <Application>Microsoft Office PowerPoint</Application>
  <PresentationFormat>On-screen Show (4:3)</PresentationFormat>
  <Paragraphs>82</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65</cp:revision>
  <dcterms:created xsi:type="dcterms:W3CDTF">2006-12-19T00:50:39Z</dcterms:created>
  <dcterms:modified xsi:type="dcterms:W3CDTF">2013-12-29T00:49:52Z</dcterms:modified>
</cp:coreProperties>
</file>